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9" r:id="rId4"/>
    <p:sldId id="301" r:id="rId5"/>
    <p:sldId id="316" r:id="rId6"/>
    <p:sldId id="296" r:id="rId7"/>
    <p:sldId id="302" r:id="rId8"/>
    <p:sldId id="294" r:id="rId9"/>
    <p:sldId id="290" r:id="rId10"/>
    <p:sldId id="293" r:id="rId11"/>
    <p:sldId id="317" r:id="rId12"/>
    <p:sldId id="318" r:id="rId13"/>
    <p:sldId id="319" r:id="rId14"/>
    <p:sldId id="326" r:id="rId15"/>
    <p:sldId id="321" r:id="rId16"/>
    <p:sldId id="322" r:id="rId17"/>
    <p:sldId id="323" r:id="rId18"/>
    <p:sldId id="324" r:id="rId19"/>
    <p:sldId id="327" r:id="rId20"/>
    <p:sldId id="328" r:id="rId21"/>
    <p:sldId id="325" r:id="rId22"/>
    <p:sldId id="329" r:id="rId23"/>
    <p:sldId id="333" r:id="rId24"/>
    <p:sldId id="308" r:id="rId25"/>
    <p:sldId id="330" r:id="rId26"/>
    <p:sldId id="331" r:id="rId27"/>
    <p:sldId id="335" r:id="rId28"/>
    <p:sldId id="336" r:id="rId29"/>
    <p:sldId id="337" r:id="rId30"/>
    <p:sldId id="338" r:id="rId31"/>
    <p:sldId id="339" r:id="rId32"/>
    <p:sldId id="334" r:id="rId33"/>
    <p:sldId id="340" r:id="rId34"/>
    <p:sldId id="348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2" r:id="rId45"/>
    <p:sldId id="361" r:id="rId46"/>
    <p:sldId id="363" r:id="rId47"/>
    <p:sldId id="365" r:id="rId48"/>
    <p:sldId id="36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46D6-4F9C-4ED5-A320-269588C4E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7E4A8-45D1-4BD4-A3DE-0D0E68ABB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FC203-D529-49EC-BE74-22DAA33BD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B267-A5C0-4625-A903-84D68E1CBE61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EEC08-C2FF-4B65-AF9D-FABA1F1D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95AF-2C21-4B0A-B365-274B46DCD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432A-7518-4650-B4E5-A57944F88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6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E38A-BE86-45AC-9E38-BFCAA5937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503F98-1AF3-4705-8E21-3E9450DB0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58F88-E7C7-4DC3-B1CE-7D3BCE95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B267-A5C0-4625-A903-84D68E1CBE61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035A-BB52-4DC3-B3F3-AA7BC550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351A2-FECD-4201-9254-FED00841C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432A-7518-4650-B4E5-A57944F88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861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860C1A-ED91-4259-8BFD-6DC148748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748AD-DCEA-471E-8ED3-B4D8D09CC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EFFA3-BEC3-4F64-B3C8-7D4D5FDE2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B267-A5C0-4625-A903-84D68E1CBE61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D2033-00B5-4F47-A8B5-803068EF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3E271-65DE-4DD9-A11B-3A9C2D437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432A-7518-4650-B4E5-A57944F88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543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8164-7928-4199-9AEB-E0916F7A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0B47-775C-49AE-85F3-6D89A5294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B3F7F-3D27-4CA0-AE07-0CABA1546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B267-A5C0-4625-A903-84D68E1CBE61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F48C2-FF0B-4423-BAA9-DB3C7B6A5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B3730-F981-40AF-BE6E-5C4FF380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432A-7518-4650-B4E5-A57944F88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4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0A94-A2E7-4CCC-A188-25C2F366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3C069-333D-4774-A979-8D03F8741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5D7CC-C4C5-49C0-BE4B-6835BF02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B267-A5C0-4625-A903-84D68E1CBE61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FB071-3B45-489E-A9AD-06562CCC0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6CC27-B460-4FFA-96A0-0120A36D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432A-7518-4650-B4E5-A57944F88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448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9798F-C014-4260-8348-C557DCCD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6328D-7594-4F32-B729-564BDE3A5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8D33D-0853-4DA2-A0AC-84791CE2E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6F1F1-E8A4-4D37-A900-D81E11C34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B267-A5C0-4625-A903-84D68E1CBE61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CFDBE-1BAB-424D-90B6-5118C173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E2B03-BF4D-4262-9E4D-2F9B45B97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432A-7518-4650-B4E5-A57944F88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193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381C2-2109-4AB3-B198-1930120B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D54C0-A717-42ED-B6C2-726CA07CE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71D04-2F7D-4D6C-BDA2-B8D195D73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16FE49-5502-4F01-B326-50C986193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418169-C933-4BF6-8BB2-BE4D91450D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BB7DB5-3689-41EA-902D-B9A599B9B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B267-A5C0-4625-A903-84D68E1CBE61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A7E964-5C3C-47FF-B89C-12D22CCB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98E8D2-80FC-43F6-A8B6-87CDB743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432A-7518-4650-B4E5-A57944F88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011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528B-FEDE-4B95-B967-8D903586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5EDB2E-78E8-496E-B54F-AF98FD5E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B267-A5C0-4625-A903-84D68E1CBE61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ECFE3-15C8-46F5-ACDE-9D7488F28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53640-299F-407A-ADF4-07D51205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432A-7518-4650-B4E5-A57944F88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396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98834-24D6-4880-951B-1F687CF2B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B267-A5C0-4625-A903-84D68E1CBE61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FA6422-EE03-4DE8-96C6-25E55BF82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B335D-6986-4208-AF1D-539C1538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432A-7518-4650-B4E5-A57944F88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728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440B-6FC4-48AD-BEF5-F7EA955D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2E95-CC75-47DA-8E97-0750612B3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CEEE05-C8AE-4008-85AF-716A2C1ED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603FD-6270-4816-AFDB-4DA7138C4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B267-A5C0-4625-A903-84D68E1CBE61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03262-7C8E-4C26-9B39-4F3314E3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20BEA-3595-4963-848D-E022B954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432A-7518-4650-B4E5-A57944F88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961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6476E-76CC-48F8-82D0-A3E8CF91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EB854E-131F-45C9-A9EE-EE641346A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4F5454-C4F5-49FB-90AC-889FA37E9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67B85-C96F-4484-BF6D-1612778B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B267-A5C0-4625-A903-84D68E1CBE61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282DB-30AE-4D48-AA62-04155A22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4DD25-54E5-4113-9ED1-7757FE83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432A-7518-4650-B4E5-A57944F88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609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CA796-5C85-428F-83D2-99E459ED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8A583-1842-46BF-8156-3FD285912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E838F-3291-4D2D-B4F1-78C5AF8F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0B267-A5C0-4625-A903-84D68E1CBE61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7A554-7C36-4486-95B4-2B15FD9BA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73105-58EF-4DD1-B11D-1E3CCD944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6432A-7518-4650-B4E5-A57944F88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77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networking.techtarget.com/definition/TCP" TargetMode="External"/><Relationship Id="rId2" Type="http://schemas.openxmlformats.org/officeDocument/2006/relationships/hyperlink" Target="https://searchnetworking.techtarget.com/definition/protocol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413CE-CDB5-46C1-88C6-54EE7E88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765" y="755374"/>
            <a:ext cx="8613913" cy="4267200"/>
          </a:xfrm>
        </p:spPr>
        <p:txBody>
          <a:bodyPr>
            <a:normAutofit/>
          </a:bodyPr>
          <a:lstStyle/>
          <a:p>
            <a:r>
              <a:rPr lang="en-IN" sz="6600" dirty="0">
                <a:latin typeface="Algerian" panose="04020705040A02060702" pitchFamily="82" charset="0"/>
              </a:rPr>
              <a:t>Wireless Metropolitan    Area Network</a:t>
            </a:r>
          </a:p>
        </p:txBody>
      </p:sp>
    </p:spTree>
    <p:extLst>
      <p:ext uri="{BB962C8B-B14F-4D97-AF65-F5344CB8AC3E}">
        <p14:creationId xmlns:p14="http://schemas.microsoft.com/office/powerpoint/2010/main" val="1014401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2596-2BD9-48EE-B276-0F480E887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45775"/>
            <a:ext cx="11042650" cy="622576"/>
          </a:xfrm>
        </p:spPr>
        <p:txBody>
          <a:bodyPr>
            <a:normAutofit/>
          </a:bodyPr>
          <a:lstStyle/>
          <a:p>
            <a:r>
              <a:rPr lang="en-IN" sz="3600" dirty="0"/>
              <a:t>IEEE 802.16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B4524-6E41-4D4C-9137-CFED7ECD3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68352"/>
            <a:ext cx="11347450" cy="532130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IEEE 802.16 is a series of wireless broadband standards written by IEEE.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 The IEEE Standards Board established a working group in 1999 to develop standards for broadband for wireless metropolitan area networks.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IEEE 802.16 wireless service provides a communication path between a subscriber site and a core network</a:t>
            </a:r>
          </a:p>
        </p:txBody>
      </p:sp>
    </p:spTree>
    <p:extLst>
      <p:ext uri="{BB962C8B-B14F-4D97-AF65-F5344CB8AC3E}">
        <p14:creationId xmlns:p14="http://schemas.microsoft.com/office/powerpoint/2010/main" val="9070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2596-2BD9-48EE-B276-0F480E887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24069"/>
            <a:ext cx="11042650" cy="901147"/>
          </a:xfrm>
        </p:spPr>
        <p:txBody>
          <a:bodyPr>
            <a:normAutofit/>
          </a:bodyPr>
          <a:lstStyle/>
          <a:p>
            <a:r>
              <a:rPr lang="en-IN" sz="3600"/>
              <a:t>IEEE 802.16 Standards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B4524-6E41-4D4C-9137-CFED7ECD3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8" y="1325216"/>
            <a:ext cx="11042651" cy="543339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802.16a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It was approved in January 2003 and released in April 2003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This standard added PHY layer support for 2-11GHz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Licensed and license exempt band is included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NLOS operation becomes possible due to 11GHz range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Extend geographical range of the network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Advanced power management technique and adaptive antenna arrays were included for solving multipath propagation problem of NLOS.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OFDM technique was included for employing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Security was improved and many privacy layers become mandatory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Add optional supports for mesh topology in addition to point-to-multipoint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Its supports  in voice and video application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Broadband connectivity is possible without requiring LOS.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802.16c</a:t>
            </a:r>
            <a:endParaRPr lang="en-US" sz="1400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Developed in Dec 2002 and released in January 2003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The 802.16c was developed for wireless networks operating on licensed radio-frequency (RF) bands between 10 GHz and 66 GHz.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 It is concerned with detailed system profiling, performance evaluation, and testing.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The aim was to enable greater levels of interoperability.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00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2596-2BD9-48EE-B276-0F480E887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24069"/>
            <a:ext cx="11042650" cy="901147"/>
          </a:xfrm>
        </p:spPr>
        <p:txBody>
          <a:bodyPr>
            <a:normAutofit/>
          </a:bodyPr>
          <a:lstStyle/>
          <a:p>
            <a:r>
              <a:rPr lang="en-IN" sz="3600"/>
              <a:t>IEEE 802.16 Standards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B4524-6E41-4D4C-9137-CFED7ECD3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8" y="1325216"/>
            <a:ext cx="11042651" cy="5433393"/>
          </a:xfrm>
        </p:spPr>
        <p:txBody>
          <a:bodyPr>
            <a:normAutofit fontScale="92500" lnSpcReduction="10000"/>
          </a:bodyPr>
          <a:lstStyle/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</a:rPr>
              <a:t>802.16-2004(d)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</a:rPr>
              <a:t>Developed in 2004 but release in </a:t>
            </a:r>
            <a:r>
              <a:rPr lang="en-US" sz="1500" dirty="0" err="1">
                <a:solidFill>
                  <a:schemeClr val="tx1"/>
                </a:solidFill>
              </a:rPr>
              <a:t>june</a:t>
            </a:r>
            <a:r>
              <a:rPr lang="en-US" sz="1500" dirty="0">
                <a:solidFill>
                  <a:schemeClr val="tx1"/>
                </a:solidFill>
              </a:rPr>
              <a:t> 2005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</a:rPr>
              <a:t>It supports fixed and limited portability service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</a:rPr>
              <a:t>It use data connectivity and VoIP application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</a:rPr>
              <a:t>It reduces over head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</a:rPr>
              <a:t>Improve </a:t>
            </a:r>
            <a:r>
              <a:rPr lang="en-US" sz="1500" dirty="0" err="1">
                <a:solidFill>
                  <a:schemeClr val="tx1"/>
                </a:solidFill>
              </a:rPr>
              <a:t>Qos</a:t>
            </a:r>
            <a:endParaRPr lang="en-US" sz="1500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</a:rPr>
              <a:t>Addresses Polling request to reduce collisions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</a:rPr>
              <a:t>It also allows vender to develop product for testing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15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</a:rPr>
              <a:t>802.16e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</a:rPr>
              <a:t>Amendment of 802.16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</a:rPr>
              <a:t>Developed in Dec 2005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</a:rPr>
              <a:t>Use 2-6GHz spectrum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</a:rPr>
              <a:t>Used in mobile internet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</a:rPr>
              <a:t>Use NLOS technology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</a:rPr>
              <a:t>Data rate is </a:t>
            </a:r>
            <a:r>
              <a:rPr lang="en-US" sz="1500" dirty="0" err="1">
                <a:solidFill>
                  <a:schemeClr val="tx1"/>
                </a:solidFill>
              </a:rPr>
              <a:t>upto</a:t>
            </a:r>
            <a:r>
              <a:rPr lang="en-US" sz="1500" dirty="0">
                <a:solidFill>
                  <a:schemeClr val="tx1"/>
                </a:solidFill>
              </a:rPr>
              <a:t> 15Mbps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</a:rPr>
              <a:t>This standard add :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</a:rPr>
              <a:t>mobile supportively to fixed broadband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</a:rPr>
              <a:t>Support smart antennae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</a:rPr>
              <a:t>MIMO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/>
                </a:solidFill>
              </a:rPr>
              <a:t>Competes with 3G network</a:t>
            </a:r>
          </a:p>
        </p:txBody>
      </p:sp>
    </p:spTree>
    <p:extLst>
      <p:ext uri="{BB962C8B-B14F-4D97-AF65-F5344CB8AC3E}">
        <p14:creationId xmlns:p14="http://schemas.microsoft.com/office/powerpoint/2010/main" val="2506963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2596-2BD9-48EE-B276-0F480E887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24069"/>
            <a:ext cx="11042650" cy="901147"/>
          </a:xfrm>
        </p:spPr>
        <p:txBody>
          <a:bodyPr>
            <a:normAutofit/>
          </a:bodyPr>
          <a:lstStyle/>
          <a:p>
            <a:r>
              <a:rPr lang="en-IN" sz="3600"/>
              <a:t>IEEE 802.16 Standards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B4524-6E41-4D4C-9137-CFED7ECD3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8" y="1325216"/>
            <a:ext cx="11042651" cy="543339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802.16m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Future fourth generation standards.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Use 1 GBPS data rates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Backwards compatible to 802.16e</a:t>
            </a:r>
          </a:p>
        </p:txBody>
      </p:sp>
    </p:spTree>
    <p:extLst>
      <p:ext uri="{BB962C8B-B14F-4D97-AF65-F5344CB8AC3E}">
        <p14:creationId xmlns:p14="http://schemas.microsoft.com/office/powerpoint/2010/main" val="4265134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2596-2BD9-48EE-B276-0F480E887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24069"/>
            <a:ext cx="11042650" cy="901147"/>
          </a:xfrm>
        </p:spPr>
        <p:txBody>
          <a:bodyPr>
            <a:normAutofit/>
          </a:bodyPr>
          <a:lstStyle/>
          <a:p>
            <a:r>
              <a:rPr lang="en-IN" sz="3600" dirty="0"/>
              <a:t>Advantages IEEE 802.16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B4524-6E41-4D4C-9137-CFED7ECD3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8" y="1325216"/>
            <a:ext cx="11042651" cy="543339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Last-mile connectivity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Roaming Networks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Flexibility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175560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467B58-7E9D-44DB-97A8-805D7976F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077739" cy="636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24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12AD02-261F-4A70-82DA-0E779F998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9"/>
          <a:stretch/>
        </p:blipFill>
        <p:spPr>
          <a:xfrm>
            <a:off x="0" y="92764"/>
            <a:ext cx="9293138" cy="601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55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3AB466-3657-40E7-9C85-3A7D3DC9F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36765" cy="607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18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B3E081-7EAA-4634-9C90-4B6B1EBE2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54276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42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41269-8084-42FA-9D83-5217DDFC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47450" cy="556591"/>
          </a:xfrm>
        </p:spPr>
        <p:txBody>
          <a:bodyPr>
            <a:normAutofit/>
          </a:bodyPr>
          <a:lstStyle/>
          <a:p>
            <a:r>
              <a:rPr lang="en-IN" sz="2800" dirty="0"/>
              <a:t>WMAN network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6D271-97C9-4E7D-8E71-C80305562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530" y="901149"/>
            <a:ext cx="11161920" cy="51885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WiMAX is a separate radio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It competes with 3G and ISP.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Home and business subscriber to a WiMAX 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WiMAX is an extension for internet and PSTN to the mobile user.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Its use simple IP-based backhaul connections.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2938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2596-2BD9-48EE-B276-0F480E887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45775"/>
            <a:ext cx="11042650" cy="622576"/>
          </a:xfrm>
        </p:spPr>
        <p:txBody>
          <a:bodyPr>
            <a:normAutofit/>
          </a:bodyPr>
          <a:lstStyle/>
          <a:p>
            <a:r>
              <a:rPr lang="en-IN" sz="3600" dirty="0"/>
              <a:t>WMAN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B4524-6E41-4D4C-9137-CFED7ECD3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033670"/>
            <a:ext cx="11347450" cy="5055981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</a:rPr>
              <a:t>What is WMAN?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</a:rPr>
              <a:t>MAN used optical fiber or wireless infrastructure.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</a:rPr>
              <a:t>Cover large geographical area.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</a:rPr>
              <a:t>It use radio waves or Infrared light.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</a:rPr>
              <a:t>Moderate-to-high data rate used 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</a:rPr>
              <a:t>It operated by own or single organization.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</a:rPr>
              <a:t>50km range.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</a:rPr>
              <a:t>It use broadband wireless access technology.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</a:rPr>
              <a:t>WMAN use IEEE 802.16 standard.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</a:rPr>
              <a:t>WMAN examples: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</a:rPr>
              <a:t>The network connecting different branches of a company in same city.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</a:rPr>
              <a:t>The network connection different campuses of a collage in a city.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</a:rPr>
              <a:t>Cable TV network in a city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487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41269-8084-42FA-9D83-5217DDFC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47450" cy="556591"/>
          </a:xfrm>
        </p:spPr>
        <p:txBody>
          <a:bodyPr>
            <a:normAutofit/>
          </a:bodyPr>
          <a:lstStyle/>
          <a:p>
            <a:r>
              <a:rPr lang="en-IN" sz="2800" dirty="0"/>
              <a:t>WMAN network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6D271-97C9-4E7D-8E71-C80305562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530" y="901149"/>
            <a:ext cx="11161920" cy="518850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36F2B4-B638-4EFE-852F-728A26FFC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8"/>
          <a:stretch/>
        </p:blipFill>
        <p:spPr>
          <a:xfrm>
            <a:off x="0" y="556591"/>
            <a:ext cx="11820940" cy="626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70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C18D19-B985-442A-B66C-042480DB2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548"/>
            <a:ext cx="11940209" cy="65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04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69FB-2CD3-42C4-99C4-E4E6D4E17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36103"/>
            <a:ext cx="10515600" cy="715619"/>
          </a:xfrm>
        </p:spPr>
        <p:txBody>
          <a:bodyPr>
            <a:normAutofit/>
          </a:bodyPr>
          <a:lstStyle/>
          <a:p>
            <a:r>
              <a:rPr lang="en-IN" sz="3600" dirty="0"/>
              <a:t>WMAN Network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492BC-5D17-41CC-AA86-07035DCA5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722783"/>
            <a:ext cx="10515600" cy="43668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tx1"/>
                </a:solidFill>
              </a:rPr>
              <a:t>WiMAX base station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tx1"/>
                </a:solidFill>
              </a:rPr>
              <a:t>WiMAX receiver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tx1"/>
                </a:solidFill>
              </a:rPr>
              <a:t>Backhaul</a:t>
            </a:r>
          </a:p>
        </p:txBody>
      </p:sp>
    </p:spTree>
    <p:extLst>
      <p:ext uri="{BB962C8B-B14F-4D97-AF65-F5344CB8AC3E}">
        <p14:creationId xmlns:p14="http://schemas.microsoft.com/office/powerpoint/2010/main" val="177071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7DF13E-FC31-49D7-9014-D246E0981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44" t="27236" r="28913" b="25785"/>
          <a:stretch/>
        </p:blipFill>
        <p:spPr>
          <a:xfrm>
            <a:off x="0" y="0"/>
            <a:ext cx="12192000" cy="702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9DC1C4-18A5-4CDA-812E-450FD545A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5" t="22981" r="38696" b="33132"/>
          <a:stretch/>
        </p:blipFill>
        <p:spPr>
          <a:xfrm>
            <a:off x="1" y="248481"/>
            <a:ext cx="4275262" cy="31805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67B924-F18B-4B0D-B961-FF39972B7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174" y="-9937"/>
            <a:ext cx="5654952" cy="4719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F41EB-7F82-40A0-AB66-32F6477C2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5300869" cy="271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66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69FB-2CD3-42C4-99C4-E4E6D4E17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36103"/>
            <a:ext cx="10515600" cy="715619"/>
          </a:xfrm>
        </p:spPr>
        <p:txBody>
          <a:bodyPr>
            <a:normAutofit/>
          </a:bodyPr>
          <a:lstStyle/>
          <a:p>
            <a:r>
              <a:rPr lang="en-IN" sz="3600" dirty="0"/>
              <a:t>Feature of WiMAX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492BC-5D17-41CC-AA86-07035DCA5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722783"/>
            <a:ext cx="10515600" cy="4366867"/>
          </a:xfrm>
        </p:spPr>
        <p:txBody>
          <a:bodyPr>
            <a:norm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Flexible architecture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High security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WiMAX QoS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Quick deployment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Multilevel service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Interoperability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Portability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Mobility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Cost-effective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Wider 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NLOS operation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High capacity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45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69FB-2CD3-42C4-99C4-E4E6D4E17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36103"/>
            <a:ext cx="10515600" cy="715619"/>
          </a:xfrm>
        </p:spPr>
        <p:txBody>
          <a:bodyPr>
            <a:normAutofit/>
          </a:bodyPr>
          <a:lstStyle/>
          <a:p>
            <a:r>
              <a:rPr lang="en-IN" sz="3600" dirty="0"/>
              <a:t>WiMAX Mobility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492BC-5D17-41CC-AA86-07035DCA5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722783"/>
            <a:ext cx="10515600" cy="4366867"/>
          </a:xfrm>
        </p:spPr>
        <p:txBody>
          <a:bodyPr>
            <a:norm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Nomadic</a:t>
            </a:r>
          </a:p>
          <a:p>
            <a:pPr lvl="1"/>
            <a:endParaRPr lang="en-IN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Portable</a:t>
            </a:r>
          </a:p>
          <a:p>
            <a:pPr lvl="1"/>
            <a:endParaRPr lang="en-IN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Simple mobility</a:t>
            </a:r>
          </a:p>
          <a:p>
            <a:pPr lvl="1"/>
            <a:endParaRPr lang="en-IN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Full mobility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166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69FB-2CD3-42C4-99C4-E4E6D4E17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36103"/>
            <a:ext cx="10515600" cy="715619"/>
          </a:xfrm>
        </p:spPr>
        <p:txBody>
          <a:bodyPr>
            <a:normAutofit/>
          </a:bodyPr>
          <a:lstStyle/>
          <a:p>
            <a:r>
              <a:rPr lang="en-IN" sz="3600" dirty="0"/>
              <a:t>WiMAX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492BC-5D17-41CC-AA86-07035DCA5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722783"/>
            <a:ext cx="10515600" cy="436686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WiMAX network applications are grouped in to :</a:t>
            </a:r>
          </a:p>
          <a:p>
            <a:r>
              <a:rPr lang="en-IN" dirty="0">
                <a:solidFill>
                  <a:schemeClr val="tx1"/>
                </a:solidFill>
              </a:rPr>
              <a:t>	Public network application</a:t>
            </a:r>
          </a:p>
          <a:p>
            <a:r>
              <a:rPr lang="en-IN" dirty="0">
                <a:solidFill>
                  <a:schemeClr val="tx1"/>
                </a:solidFill>
              </a:rPr>
              <a:t>	Private network application</a:t>
            </a:r>
          </a:p>
        </p:txBody>
      </p:sp>
    </p:spTree>
    <p:extLst>
      <p:ext uri="{BB962C8B-B14F-4D97-AF65-F5344CB8AC3E}">
        <p14:creationId xmlns:p14="http://schemas.microsoft.com/office/powerpoint/2010/main" val="2110426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E37A73-DFDD-4DDD-A37D-E94FCDC7B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3" t="11901" r="14318" b="10890"/>
          <a:stretch/>
        </p:blipFill>
        <p:spPr>
          <a:xfrm>
            <a:off x="0" y="0"/>
            <a:ext cx="12718473" cy="739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21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61FA8F-8F4C-4DBA-8917-AE7600510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64" t="13517" r="10796" b="129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5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2596-2BD9-48EE-B276-0F480E887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45775"/>
            <a:ext cx="11042650" cy="622576"/>
          </a:xfrm>
        </p:spPr>
        <p:txBody>
          <a:bodyPr>
            <a:normAutofit/>
          </a:bodyPr>
          <a:lstStyle/>
          <a:p>
            <a:r>
              <a:rPr lang="en-IN" sz="3600" dirty="0"/>
              <a:t>WiMAX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B4524-6E41-4D4C-9137-CFED7ECD3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033670"/>
            <a:ext cx="11347450" cy="582433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What is WiMAX?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Used for Long-range wireless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It was developed by WiMAX forum in 2001.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It provide 10mgbt/s for upload and download 10km distance.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455 WiMAX n/t have been deployed in over 135 countries.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hottest broadband wireless technologies.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Also Know as “standards-based technology.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Its operates over licensed and non-licensed frequencies using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NLOS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LOS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360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113FC-DF39-47D5-A5DA-907154CD9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78" t="35347" r="22841" b="10283"/>
          <a:stretch/>
        </p:blipFill>
        <p:spPr>
          <a:xfrm>
            <a:off x="-166254" y="0"/>
            <a:ext cx="1235825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55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2D7E85-0DD3-4F7A-94D9-98B9D9418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18" t="25000" r="33856" b="22649"/>
          <a:stretch/>
        </p:blipFill>
        <p:spPr>
          <a:xfrm rot="16200000">
            <a:off x="2646998" y="-2646996"/>
            <a:ext cx="6898005" cy="121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76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69FB-2CD3-42C4-99C4-E4E6D4E17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36103"/>
            <a:ext cx="10515600" cy="715619"/>
          </a:xfrm>
        </p:spPr>
        <p:txBody>
          <a:bodyPr>
            <a:normAutofit/>
          </a:bodyPr>
          <a:lstStyle/>
          <a:p>
            <a:r>
              <a:rPr lang="en-IN" sz="3600" dirty="0"/>
              <a:t>WiMAX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492BC-5D17-41CC-AA86-07035DCA5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722783"/>
            <a:ext cx="10515600" cy="4366867"/>
          </a:xfrm>
        </p:spPr>
        <p:txBody>
          <a:bodyPr>
            <a:norm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WiMAX </a:t>
            </a:r>
            <a:r>
              <a:rPr lang="en-US" dirty="0" err="1">
                <a:solidFill>
                  <a:schemeClr val="tx1"/>
                </a:solidFill>
              </a:rPr>
              <a:t>Qos</a:t>
            </a:r>
            <a:r>
              <a:rPr lang="en-US" dirty="0">
                <a:solidFill>
                  <a:schemeClr val="tx1"/>
                </a:solidFill>
              </a:rPr>
              <a:t> services: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Unsolicited grant service </a:t>
            </a:r>
            <a:r>
              <a:rPr lang="en-US" dirty="0">
                <a:solidFill>
                  <a:schemeClr val="tx1"/>
                </a:solidFill>
              </a:rPr>
              <a:t>is a service flow in which the transmission system automatically and periodically provides a defined number of timeslots and fixed packet size that is used by a particular receiver.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The </a:t>
            </a:r>
            <a:r>
              <a:rPr lang="en-US" b="1" dirty="0" err="1">
                <a:solidFill>
                  <a:schemeClr val="tx1"/>
                </a:solidFill>
              </a:rPr>
              <a:t>rtPS</a:t>
            </a:r>
            <a:r>
              <a:rPr lang="en-US" b="1" dirty="0">
                <a:solidFill>
                  <a:schemeClr val="tx1"/>
                </a:solidFill>
              </a:rPr>
              <a:t>(real-time Polling Service</a:t>
            </a:r>
            <a:r>
              <a:rPr lang="en-US" dirty="0">
                <a:solidFill>
                  <a:schemeClr val="tx1"/>
                </a:solidFill>
              </a:rPr>
              <a:t>) algorithm is designed to support real-time service flows, such as MPEG video or tele-conference, that generate variable size data packets periodically.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The </a:t>
            </a:r>
            <a:r>
              <a:rPr lang="en-US" b="1" dirty="0" err="1">
                <a:solidFill>
                  <a:schemeClr val="tx1"/>
                </a:solidFill>
              </a:rPr>
              <a:t>ertPS</a:t>
            </a:r>
            <a:r>
              <a:rPr lang="en-US" b="1" dirty="0">
                <a:solidFill>
                  <a:schemeClr val="tx1"/>
                </a:solidFill>
              </a:rPr>
              <a:t> (extended real-time Polling Service) </a:t>
            </a:r>
            <a:r>
              <a:rPr lang="en-US" dirty="0">
                <a:solidFill>
                  <a:schemeClr val="tx1"/>
                </a:solidFill>
              </a:rPr>
              <a:t>class was added by the 802.16e amendment. The standard  indicates that </a:t>
            </a:r>
            <a:r>
              <a:rPr lang="en-US" dirty="0" err="1">
                <a:solidFill>
                  <a:schemeClr val="tx1"/>
                </a:solidFill>
              </a:rPr>
              <a:t>ertPS</a:t>
            </a:r>
            <a:r>
              <a:rPr lang="en-US" dirty="0">
                <a:solidFill>
                  <a:schemeClr val="tx1"/>
                </a:solidFill>
              </a:rPr>
              <a:t> is a scheduling mechanism that builds on the efficiency of both UGS and </a:t>
            </a:r>
            <a:r>
              <a:rPr lang="en-US" dirty="0" err="1">
                <a:solidFill>
                  <a:schemeClr val="tx1"/>
                </a:solidFill>
              </a:rPr>
              <a:t>rtPS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The </a:t>
            </a:r>
            <a:r>
              <a:rPr lang="en-US" b="1" dirty="0" err="1">
                <a:solidFill>
                  <a:schemeClr val="tx1"/>
                </a:solidFill>
              </a:rPr>
              <a:t>nrtPS</a:t>
            </a:r>
            <a:r>
              <a:rPr lang="en-US" b="1" dirty="0">
                <a:solidFill>
                  <a:schemeClr val="tx1"/>
                </a:solidFill>
              </a:rPr>
              <a:t>(non-real-time Polling Service) </a:t>
            </a:r>
            <a:r>
              <a:rPr lang="en-US" dirty="0">
                <a:solidFill>
                  <a:schemeClr val="tx1"/>
                </a:solidFill>
              </a:rPr>
              <a:t>is designed to support delay-tolerant data streams consisting of variable-size data packets for which a minimum data rate is required.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The BE(Best effort) </a:t>
            </a:r>
            <a:r>
              <a:rPr lang="en-US" dirty="0">
                <a:solidFill>
                  <a:schemeClr val="tx1"/>
                </a:solidFill>
              </a:rPr>
              <a:t>service is designed to support data streams for which no minimum service guarantees are required and therefore may be handled on a best available basis. 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2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1150-90FA-4FBF-80B0-A5E956AD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85530"/>
            <a:ext cx="11016146" cy="927653"/>
          </a:xfrm>
        </p:spPr>
        <p:txBody>
          <a:bodyPr>
            <a:normAutofit/>
          </a:bodyPr>
          <a:lstStyle/>
          <a:p>
            <a:r>
              <a:rPr lang="en-IN" sz="3600" dirty="0"/>
              <a:t>Broadband Wireless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97479-1059-4D58-86F4-DABB22A9C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530" y="1338470"/>
            <a:ext cx="12006469" cy="5333999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Broadband Wireless Network Technologies are: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	Wireless Local Loop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	Local Multipoint Distribution Service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	Multichannel Multipoint Distribution Service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	Wireless ATM</a:t>
            </a:r>
            <a:endParaRPr lang="en-IN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I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Wireless Local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Interoperability requirement are less stronger than mobile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There are several standards and commercial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 service is not needed.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Its architecture is simple.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Point-to-Point.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Microwave 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reduces the cost and time for planning miles of cable.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775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1150-90FA-4FBF-80B0-A5E956AD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85530"/>
            <a:ext cx="11016146" cy="927653"/>
          </a:xfrm>
        </p:spPr>
        <p:txBody>
          <a:bodyPr>
            <a:normAutofit/>
          </a:bodyPr>
          <a:lstStyle/>
          <a:p>
            <a:r>
              <a:rPr lang="en-IN" sz="2400" dirty="0"/>
              <a:t>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97479-1059-4D58-86F4-DABB22A9C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304" y="1431235"/>
            <a:ext cx="11016146" cy="5526156"/>
          </a:xfrm>
        </p:spPr>
        <p:txBody>
          <a:bodyPr/>
          <a:lstStyle/>
          <a:p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FSU       : Fixed Subscriber Unit</a:t>
            </a:r>
          </a:p>
          <a:p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RP         :  Radio Port</a:t>
            </a:r>
          </a:p>
          <a:p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RTU      : Radio Transceiver Unit</a:t>
            </a:r>
          </a:p>
          <a:p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RPCU   : Radio Port Control Unit</a:t>
            </a:r>
          </a:p>
          <a:p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FWNIU: Fixed Wireless Network </a:t>
            </a:r>
          </a:p>
          <a:p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Interface Unit</a:t>
            </a:r>
          </a:p>
          <a:p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BSC       : Base Station Controller</a:t>
            </a:r>
          </a:p>
          <a:p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BTS       : Base Station Transceiver System</a:t>
            </a:r>
          </a:p>
          <a:p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TNU      : Transcoding and Network Interface</a:t>
            </a:r>
          </a:p>
          <a:p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Unit</a:t>
            </a:r>
          </a:p>
          <a:p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HLR/VLR: Home and Visitor Location Register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88325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1F4109-7CB5-4A74-B8BB-8B8595462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3" t="33446" r="36304" b="10875"/>
          <a:stretch/>
        </p:blipFill>
        <p:spPr>
          <a:xfrm>
            <a:off x="556591" y="490330"/>
            <a:ext cx="10774018" cy="636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7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1150-90FA-4FBF-80B0-A5E956AD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85530"/>
            <a:ext cx="11016146" cy="927653"/>
          </a:xfrm>
        </p:spPr>
        <p:txBody>
          <a:bodyPr>
            <a:normAutofit/>
          </a:bodyPr>
          <a:lstStyle/>
          <a:p>
            <a:r>
              <a:rPr lang="en-IN" sz="2800" b="1" dirty="0"/>
              <a:t>FIXED SUBSCRIBER UNIT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97479-1059-4D58-86F4-DABB22A9C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304" y="1431235"/>
            <a:ext cx="11016146" cy="552615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is an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FSU also know as WAFU or RSU or FWNIU.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Perform channel coding/decoding, mod./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demod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.,</a:t>
            </a:r>
          </a:p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transmission /reception of signal via radio.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perform source encoding/deco.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support voice-band modems for network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connec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Radio Band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Conne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around 2 GHz Freq.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Fixed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High-gain direct antennas..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Follow LOS Technology.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also integrated with handset.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High-capacity.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Where FSU used?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Its also provide features services.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0144F-7D69-458F-B1CB-C5E2F507E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70" t="35742" r="39494" b="25012"/>
          <a:stretch/>
        </p:blipFill>
        <p:spPr>
          <a:xfrm>
            <a:off x="6342961" y="278296"/>
            <a:ext cx="5199684" cy="284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53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1150-90FA-4FBF-80B0-A5E956AD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85530"/>
            <a:ext cx="11016146" cy="927653"/>
          </a:xfrm>
        </p:spPr>
        <p:txBody>
          <a:bodyPr>
            <a:normAutofit/>
          </a:bodyPr>
          <a:lstStyle/>
          <a:p>
            <a:r>
              <a:rPr lang="en-IN" sz="2800" b="1" dirty="0"/>
              <a:t>Base Station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97479-1059-4D58-86F4-DABB22A9C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304" y="1431235"/>
            <a:ext cx="11016146" cy="552615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BS implemented two parts: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BSC </a:t>
            </a:r>
          </a:p>
          <a:p>
            <a:pPr lvl="1"/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BST: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Perform channel coding/decoding, mod./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demod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.,transmission /reception of signal via radio.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also refer as RP or RTU.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BSC: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BSC controls one or more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BTSs.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Provides an interface to the local exchange (switch) in the central office.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Transcode between the source codes used in wired network and that at the air interface.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BSC is also called the RPCU or TNU.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875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1150-90FA-4FBF-80B0-A5E956AD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85530"/>
            <a:ext cx="11016146" cy="927653"/>
          </a:xfrm>
        </p:spPr>
        <p:txBody>
          <a:bodyPr>
            <a:normAutofit/>
          </a:bodyPr>
          <a:lstStyle/>
          <a:p>
            <a:r>
              <a:rPr lang="en-IN" sz="2400" b="1" dirty="0"/>
              <a:t>Local Multipoint Distribution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97479-1059-4D58-86F4-DABB22A9C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304" y="1431235"/>
            <a:ext cx="11016146" cy="552615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B-WLL supports multimedia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LMDS is strongest candidate of B-WLL.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Offer video tele., video-on-demand, and high-speed Internet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Operating P2P comm.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20GHz.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Its provide two-way voice, data, internet and video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LMDS acronym from: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L(local)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M(Multipoint)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D(Distribution)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S(Service)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P2P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Provide high-speed.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fixed 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P2MP is recent advance Tech.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High-capacity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Faster to deploy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Cost 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444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1150-90FA-4FBF-80B0-A5E956AD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85530"/>
            <a:ext cx="11016146" cy="927653"/>
          </a:xfrm>
        </p:spPr>
        <p:txBody>
          <a:bodyPr>
            <a:normAutofit/>
          </a:bodyPr>
          <a:lstStyle/>
          <a:p>
            <a:r>
              <a:rPr lang="en-IN" sz="2400" b="1" dirty="0"/>
              <a:t>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97479-1059-4D58-86F4-DABB22A9C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304" y="1431235"/>
            <a:ext cx="11016146" cy="552615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proved last-mile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Various network </a:t>
            </a:r>
            <a:r>
              <a:rPr lang="en-I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archi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are possible in LMDS system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P2P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P2MP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TV Distribution Sys.</a:t>
            </a:r>
          </a:p>
          <a:p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LMDS Architecture:</a:t>
            </a:r>
          </a:p>
          <a:p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0AEE1-E01B-463C-B445-64F729B51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317" y="2585830"/>
            <a:ext cx="7194274" cy="4229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AAAFFF-0D01-46DE-B137-4DA07B021175}"/>
              </a:ext>
            </a:extLst>
          </p:cNvPr>
          <p:cNvCxnSpPr>
            <a:cxnSpLocks/>
          </p:cNvCxnSpPr>
          <p:nvPr/>
        </p:nvCxnSpPr>
        <p:spPr>
          <a:xfrm>
            <a:off x="3366052" y="4770782"/>
            <a:ext cx="6642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15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B637A-77AE-4F8D-BCEC-4A0FCD4A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417443"/>
          </a:xfrm>
        </p:spPr>
        <p:txBody>
          <a:bodyPr>
            <a:normAutofit fontScale="90000"/>
          </a:bodyPr>
          <a:lstStyle/>
          <a:p>
            <a:r>
              <a:rPr lang="en-IN" dirty="0"/>
              <a:t>LOS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85028-95EF-489A-B545-AE02147FA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874643"/>
            <a:ext cx="4964665" cy="585746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What is LOS?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Sight communication between two transceivers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 obstruction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Stronger connection and more stable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Higher throughput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Use high frequencies.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Higher range can be achieved</a:t>
            </a: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dirty="0"/>
              <a:t>Examples of LOS wireless link: </a:t>
            </a:r>
            <a:br>
              <a:rPr lang="en-US" dirty="0"/>
            </a:br>
            <a:r>
              <a:rPr lang="en-US" dirty="0"/>
              <a:t>• Microwave point to point communication </a:t>
            </a:r>
            <a:br>
              <a:rPr lang="en-US" dirty="0"/>
            </a:br>
            <a:r>
              <a:rPr lang="en-US" dirty="0"/>
              <a:t>• point to point connection between BS and SS.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16AF55-ED6D-4935-A20D-C28DF65C1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14" t="26131" r="43803" b="27912"/>
          <a:stretch/>
        </p:blipFill>
        <p:spPr>
          <a:xfrm>
            <a:off x="6387548" y="874643"/>
            <a:ext cx="5352153" cy="598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15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1150-90FA-4FBF-80B0-A5E956AD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85530"/>
            <a:ext cx="11016146" cy="927653"/>
          </a:xfrm>
        </p:spPr>
        <p:txBody>
          <a:bodyPr>
            <a:normAutofit/>
          </a:bodyPr>
          <a:lstStyle/>
          <a:p>
            <a:r>
              <a:rPr lang="en-IN" sz="2400" b="1" dirty="0"/>
              <a:t>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97479-1059-4D58-86F4-DABB22A9C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304" y="1431235"/>
            <a:ext cx="11016146" cy="552615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Its combination of voice, data, video.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ATM and IP(in large telecom </a:t>
            </a:r>
            <a:r>
              <a:rPr lang="en-I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infrast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sys).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LDMS consist: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Network Operations </a:t>
            </a:r>
            <a:r>
              <a:rPr lang="en-I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Center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Fiber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-based Infrastructure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CPE</a:t>
            </a:r>
          </a:p>
          <a:p>
            <a:pPr lvl="1"/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71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1150-90FA-4FBF-80B0-A5E956AD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85530"/>
            <a:ext cx="11016146" cy="927653"/>
          </a:xfrm>
        </p:spPr>
        <p:txBody>
          <a:bodyPr>
            <a:normAutofit/>
          </a:bodyPr>
          <a:lstStyle/>
          <a:p>
            <a:r>
              <a:rPr lang="en-IN" sz="2400" b="1" dirty="0"/>
              <a:t>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97479-1059-4D58-86F4-DABB22A9C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304" y="1431235"/>
            <a:ext cx="11016146" cy="552615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NOC manage large regions of customer network.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Multiple NOC can interconnect.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Fiber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-based </a:t>
            </a:r>
            <a:r>
              <a:rPr lang="en-I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infrastr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consists central-office, ATM, IP, Optical carrier Internet and PSTNs.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BS is </a:t>
            </a:r>
            <a:r>
              <a:rPr lang="en-I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intercafe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between fibered and wireless infra.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BS equipment includes </a:t>
            </a:r>
            <a:r>
              <a:rPr lang="en-I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fiber</a:t>
            </a: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termination, </a:t>
            </a:r>
            <a:r>
              <a:rPr lang="en-I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modu</a:t>
            </a: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en-I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demodu</a:t>
            </a: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function, microwave </a:t>
            </a:r>
            <a:r>
              <a:rPr lang="en-I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transmi</a:t>
            </a: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and reception equipment(antenna)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BS simply provide connection to </a:t>
            </a:r>
            <a:r>
              <a:rPr lang="en-I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fiber</a:t>
            </a: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I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infrastu</a:t>
            </a: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Centralized location is required between sender and receiver.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i.e. Billing, registration, traffic </a:t>
            </a:r>
            <a:r>
              <a:rPr lang="en-I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mgnt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 </a:t>
            </a:r>
            <a:r>
              <a:rPr lang="en-I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configurats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vary widely from Vendor to Vendor will include outdoor-mounted microwave equipment and indoor digital equipment(</a:t>
            </a:r>
            <a:r>
              <a:rPr lang="en-I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modu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en-I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demod,control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I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ect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CPE attach network using TDMA, FDMA and CDMA methods.</a:t>
            </a:r>
          </a:p>
          <a:p>
            <a:pPr lvl="1"/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85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1150-90FA-4FBF-80B0-A5E956AD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85530"/>
            <a:ext cx="11016146" cy="927653"/>
          </a:xfrm>
        </p:spPr>
        <p:txBody>
          <a:bodyPr>
            <a:normAutofit/>
          </a:bodyPr>
          <a:lstStyle/>
          <a:p>
            <a:r>
              <a:rPr lang="en-IN" sz="2400" b="1" dirty="0"/>
              <a:t>Multichannel Multipoint Distribution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97479-1059-4D58-86F4-DABB22A9C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304" y="1431235"/>
            <a:ext cx="11016146" cy="552615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What is MMDS?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It is used for small business and home offices.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It is not used for large customer requirements such as central offices.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It is used where other broadband wireless technologies are difficult to be installed.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It uses microwave tower installed on top of the mountains or tall buildings.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It covers larger distance compare to LMDS which is about 35 miles.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Its is the fiber-replacement techno intended for higher density in urban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Its use P2MP </a:t>
            </a:r>
            <a:r>
              <a:rPr lang="en-US" sz="1600" dirty="0" err="1">
                <a:solidFill>
                  <a:schemeClr val="tx1"/>
                </a:solidFill>
              </a:rPr>
              <a:t>archite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Follows MAC and PHY layer.</a:t>
            </a:r>
            <a:endParaRPr lang="en-IN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Following are the key features of MMDS system: 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	</a:t>
            </a:r>
            <a:r>
              <a:rPr lang="en-US" sz="1600" dirty="0">
                <a:solidFill>
                  <a:schemeClr val="tx1"/>
                </a:solidFill>
              </a:rPr>
              <a:t> - It operates in 2.5 GHz and 3.5 GHz frequency bands.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	 - Hub tower has coverage distance of about 35 miles. 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	 - It uses both P2MP and P2P topologies.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438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05CE8-01BE-4B7F-A972-D9B64ABE1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/>
          </a:bodyPr>
          <a:lstStyle/>
          <a:p>
            <a:r>
              <a:rPr lang="en-IN" sz="2400" dirty="0"/>
              <a:t>MMDS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23002-B71D-4A0E-B80D-346BC0C20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13183"/>
            <a:ext cx="3932237" cy="58972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 It consists of Hub equipment and customer side equipment.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Hub consists of antenna tower, RF equipment, Modem, Router for connection with internet and network management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Customer side equipment include antenna, wireless modem, ethernet switch, PCs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 Hub antenna tower receives wireless signals from multiple users similar to P2MP topology.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Each user premise antenna and Hub antenna is connected with P2P microwave link.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990D911-0DFE-4090-AFA7-55C05BD06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56" y="887896"/>
            <a:ext cx="6253301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553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1150-90FA-4FBF-80B0-A5E956AD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85530"/>
            <a:ext cx="11016146" cy="927653"/>
          </a:xfrm>
        </p:spPr>
        <p:txBody>
          <a:bodyPr>
            <a:normAutofit/>
          </a:bodyPr>
          <a:lstStyle/>
          <a:p>
            <a:r>
              <a:rPr lang="en-IN" sz="2400" b="1" dirty="0"/>
              <a:t>Comparison of LMDS and MMDS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97479-1059-4D58-86F4-DABB22A9C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304" y="1431235"/>
            <a:ext cx="11016146" cy="552615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A48070-53B1-41DD-ADCE-59165E6BE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93027"/>
              </p:ext>
            </p:extLst>
          </p:nvPr>
        </p:nvGraphicFramePr>
        <p:xfrm>
          <a:off x="-1" y="1331840"/>
          <a:ext cx="12192000" cy="5526156"/>
        </p:xfrm>
        <a:graphic>
          <a:graphicData uri="http://schemas.openxmlformats.org/drawingml/2006/table">
            <a:tbl>
              <a:tblPr/>
              <a:tblGrid>
                <a:gridCol w="4064000">
                  <a:extLst>
                    <a:ext uri="{9D8B030D-6E8A-4147-A177-3AD203B41FA5}">
                      <a16:colId xmlns:a16="http://schemas.microsoft.com/office/drawing/2014/main" val="228945331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212861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56081668"/>
                    </a:ext>
                  </a:extLst>
                </a:gridCol>
              </a:tblGrid>
              <a:tr h="389589">
                <a:tc>
                  <a:txBody>
                    <a:bodyPr/>
                    <a:lstStyle/>
                    <a:p>
                      <a:pPr fontAlgn="base"/>
                      <a:r>
                        <a:rPr lang="en-I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Parameter</a:t>
                      </a:r>
                      <a:endParaRPr lang="en-IN" sz="16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b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LMDS</a:t>
                      </a:r>
                      <a:endParaRPr lang="en-IN" sz="160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MMDS</a:t>
                      </a:r>
                      <a:endParaRPr lang="en-IN" sz="16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637561"/>
                  </a:ext>
                </a:extLst>
              </a:tr>
              <a:tr h="615406"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Full Form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Local Multipoint Distribution Service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Multichannel Multipoint Distribution Service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114998"/>
                  </a:ext>
                </a:extLst>
              </a:tr>
              <a:tr h="1277777"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Architecture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</a:rPr>
                        <a:t>The LMDS architecture consists of NOC (Network Operation Center), BS, CPE and Fiber backbone. It has cellular like architecture.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The MMDS architecture consists of tall antenna tower, backbone internet connectivity using router and network management system. It has microwave link like architecture.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312199"/>
                  </a:ext>
                </a:extLst>
              </a:tr>
              <a:tr h="389589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Frequency of operation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28 GHz, 36 GHz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2.5 GHz, 3.5 GHz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95890"/>
                  </a:ext>
                </a:extLst>
              </a:tr>
              <a:tr h="615406"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Network Topology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P2MP (Point to Multi-point)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P2P (Point to Point)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231995"/>
                  </a:ext>
                </a:extLst>
              </a:tr>
              <a:tr h="615406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Distance coverage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Good more smaller distances. (2 to 8 Km)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Covers larger distance. (50 to 100 Km)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958172"/>
                  </a:ext>
                </a:extLst>
              </a:tr>
              <a:tr h="389589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Number of cells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more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very few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253152"/>
                  </a:ext>
                </a:extLst>
              </a:tr>
              <a:tr h="389589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Data rate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1 to 10 Mbps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upto 2 Mbps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055778"/>
                  </a:ext>
                </a:extLst>
              </a:tr>
              <a:tr h="843805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cost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CPE cost and deployment cost is medium to high.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</a:rPr>
                        <a:t>CPE cost and deployment cost is low compare to LMDS.</a:t>
                      </a:r>
                    </a:p>
                  </a:txBody>
                  <a:tcPr marL="57557" marR="57557" marT="57557" marB="57557" anchor="ctr">
                    <a:lnL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90351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9999B89-6A4B-49C1-BC67-932851ACE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009" y="14306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267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1150-90FA-4FBF-80B0-A5E956AD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85530"/>
            <a:ext cx="11016146" cy="927653"/>
          </a:xfrm>
        </p:spPr>
        <p:txBody>
          <a:bodyPr>
            <a:normAutofit/>
          </a:bodyPr>
          <a:lstStyle/>
          <a:p>
            <a:r>
              <a:rPr lang="en-IN" sz="2400" b="1" dirty="0"/>
              <a:t>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97479-1059-4D58-86F4-DABB22A9C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304" y="1431235"/>
            <a:ext cx="11016146" cy="5526156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sz="1900" b="1" dirty="0">
                <a:solidFill>
                  <a:schemeClr val="tx1"/>
                </a:solidFill>
              </a:rPr>
              <a:t>LMDS </a:t>
            </a:r>
          </a:p>
          <a:p>
            <a:pPr fontAlgn="base"/>
            <a:r>
              <a:rPr lang="en-US" sz="1900" dirty="0">
                <a:solidFill>
                  <a:schemeClr val="tx1"/>
                </a:solidFill>
              </a:rPr>
              <a:t>Advantages: </a:t>
            </a:r>
            <a:br>
              <a:rPr lang="en-US" sz="1900" dirty="0">
                <a:solidFill>
                  <a:schemeClr val="tx1"/>
                </a:solidFill>
              </a:rPr>
            </a:br>
            <a:r>
              <a:rPr lang="en-US" sz="1900" dirty="0">
                <a:solidFill>
                  <a:schemeClr val="tx1"/>
                </a:solidFill>
              </a:rPr>
              <a:t>• It has larger bandwidth used for wide variety of applications such as voice, IP, data etc. </a:t>
            </a:r>
            <a:br>
              <a:rPr lang="en-US" sz="1900" dirty="0">
                <a:solidFill>
                  <a:schemeClr val="tx1"/>
                </a:solidFill>
              </a:rPr>
            </a:br>
            <a:r>
              <a:rPr lang="en-US" sz="1900" dirty="0">
                <a:solidFill>
                  <a:schemeClr val="tx1"/>
                </a:solidFill>
              </a:rPr>
              <a:t>• It supports large capacity of users densely populated by way of sectorizing the area into cells. </a:t>
            </a:r>
            <a:br>
              <a:rPr lang="en-US" sz="1900" dirty="0">
                <a:solidFill>
                  <a:schemeClr val="tx1"/>
                </a:solidFill>
              </a:rPr>
            </a:br>
            <a:endParaRPr lang="en-US" sz="1900" dirty="0">
              <a:solidFill>
                <a:schemeClr val="tx1"/>
              </a:solidFill>
            </a:endParaRPr>
          </a:p>
          <a:p>
            <a:pPr fontAlgn="base"/>
            <a:r>
              <a:rPr lang="en-US" sz="1900" dirty="0">
                <a:solidFill>
                  <a:schemeClr val="tx1"/>
                </a:solidFill>
              </a:rPr>
              <a:t>Disadvantages: </a:t>
            </a:r>
            <a:br>
              <a:rPr lang="en-US" sz="1900" dirty="0">
                <a:solidFill>
                  <a:schemeClr val="tx1"/>
                </a:solidFill>
              </a:rPr>
            </a:br>
            <a:r>
              <a:rPr lang="en-US" sz="1900" dirty="0">
                <a:solidFill>
                  <a:schemeClr val="tx1"/>
                </a:solidFill>
              </a:rPr>
              <a:t>• It has high RF equipment costs due to larger number needed. </a:t>
            </a:r>
            <a:br>
              <a:rPr lang="en-US" sz="1900" dirty="0">
                <a:solidFill>
                  <a:schemeClr val="tx1"/>
                </a:solidFill>
              </a:rPr>
            </a:br>
            <a:r>
              <a:rPr lang="en-US" sz="1900" dirty="0">
                <a:solidFill>
                  <a:schemeClr val="tx1"/>
                </a:solidFill>
              </a:rPr>
              <a:t>• Smaller cell size (i.e. 2 to 8 Km) due to requirement of covering large capacity of users. </a:t>
            </a:r>
            <a:br>
              <a:rPr lang="en-US" sz="1900" dirty="0">
                <a:solidFill>
                  <a:schemeClr val="tx1"/>
                </a:solidFill>
              </a:rPr>
            </a:br>
            <a:r>
              <a:rPr lang="en-US" sz="1900" dirty="0">
                <a:solidFill>
                  <a:schemeClr val="tx1"/>
                </a:solidFill>
              </a:rPr>
              <a:t>• Requires many cells to cover larger city areas. This increases installation cost for service providers. </a:t>
            </a:r>
            <a:br>
              <a:rPr lang="en-US" sz="1900" dirty="0">
                <a:solidFill>
                  <a:schemeClr val="tx1"/>
                </a:solidFill>
              </a:rPr>
            </a:br>
            <a:endParaRPr lang="en-US" sz="1900" dirty="0">
              <a:solidFill>
                <a:schemeClr val="tx1"/>
              </a:solidFill>
            </a:endParaRPr>
          </a:p>
          <a:p>
            <a:pPr fontAlgn="base"/>
            <a:r>
              <a:rPr lang="en-US" sz="1900" b="1" dirty="0">
                <a:solidFill>
                  <a:schemeClr val="tx1"/>
                </a:solidFill>
              </a:rPr>
              <a:t>MMDS</a:t>
            </a:r>
          </a:p>
          <a:p>
            <a:pPr fontAlgn="base"/>
            <a:r>
              <a:rPr lang="en-US" sz="1900" dirty="0">
                <a:solidFill>
                  <a:schemeClr val="tx1"/>
                </a:solidFill>
              </a:rPr>
              <a:t>Advantages: </a:t>
            </a:r>
            <a:br>
              <a:rPr lang="en-US" sz="1900" dirty="0">
                <a:solidFill>
                  <a:schemeClr val="tx1"/>
                </a:solidFill>
              </a:rPr>
            </a:br>
            <a:r>
              <a:rPr lang="en-US" sz="1900" dirty="0">
                <a:solidFill>
                  <a:schemeClr val="tx1"/>
                </a:solidFill>
              </a:rPr>
              <a:t>• The RF propagation covers 100 Km of region using single antenna tower. </a:t>
            </a:r>
            <a:br>
              <a:rPr lang="en-US" sz="1900" dirty="0">
                <a:solidFill>
                  <a:schemeClr val="tx1"/>
                </a:solidFill>
              </a:rPr>
            </a:br>
            <a:r>
              <a:rPr lang="en-US" sz="1900" dirty="0">
                <a:solidFill>
                  <a:schemeClr val="tx1"/>
                </a:solidFill>
              </a:rPr>
              <a:t>• Due to smaller frequency of use compare to LMDS, MMDS does not suffer from rain attenuation. </a:t>
            </a:r>
            <a:br>
              <a:rPr lang="en-US" sz="1900" dirty="0">
                <a:solidFill>
                  <a:schemeClr val="tx1"/>
                </a:solidFill>
              </a:rPr>
            </a:br>
            <a:r>
              <a:rPr lang="en-US" sz="1900" dirty="0">
                <a:solidFill>
                  <a:schemeClr val="tx1"/>
                </a:solidFill>
              </a:rPr>
              <a:t>• RF equipment are cheaper at lower frequency of 2.5GHz or 3.5 GHz and are available in large quantities.</a:t>
            </a:r>
            <a:br>
              <a:rPr lang="en-US" sz="1900" dirty="0">
                <a:solidFill>
                  <a:schemeClr val="tx1"/>
                </a:solidFill>
              </a:rPr>
            </a:br>
            <a:endParaRPr lang="en-US" sz="1900" dirty="0">
              <a:solidFill>
                <a:schemeClr val="tx1"/>
              </a:solidFill>
            </a:endParaRPr>
          </a:p>
          <a:p>
            <a:pPr fontAlgn="base"/>
            <a:r>
              <a:rPr lang="en-US" sz="1900" dirty="0">
                <a:solidFill>
                  <a:schemeClr val="tx1"/>
                </a:solidFill>
              </a:rPr>
              <a:t>Disadvantages: </a:t>
            </a:r>
            <a:br>
              <a:rPr lang="en-US" sz="1900" dirty="0">
                <a:solidFill>
                  <a:schemeClr val="tx1"/>
                </a:solidFill>
              </a:rPr>
            </a:br>
            <a:r>
              <a:rPr lang="en-US" sz="1900" dirty="0">
                <a:solidFill>
                  <a:schemeClr val="tx1"/>
                </a:solidFill>
              </a:rPr>
              <a:t>• It does not support larger capacity due to lack of sectorization concept in MMDS. </a:t>
            </a:r>
            <a:br>
              <a:rPr lang="en-US" sz="1900" dirty="0">
                <a:solidFill>
                  <a:schemeClr val="tx1"/>
                </a:solidFill>
              </a:rPr>
            </a:br>
            <a:r>
              <a:rPr lang="en-US" sz="1900" dirty="0">
                <a:solidFill>
                  <a:schemeClr val="tx1"/>
                </a:solidFill>
              </a:rPr>
              <a:t>• It suffers from interference from other MMDS and TV applications. </a:t>
            </a:r>
            <a:br>
              <a:rPr lang="en-US" sz="1900" dirty="0">
                <a:solidFill>
                  <a:schemeClr val="tx1"/>
                </a:solidFill>
              </a:rPr>
            </a:br>
            <a:r>
              <a:rPr lang="en-US" sz="1900" dirty="0">
                <a:solidFill>
                  <a:schemeClr val="tx1"/>
                </a:solidFill>
              </a:rPr>
              <a:t>• Large upstream bandwidth needs more and accurate planning.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183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1150-90FA-4FBF-80B0-A5E956AD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85530"/>
            <a:ext cx="11016146" cy="927653"/>
          </a:xfrm>
        </p:spPr>
        <p:txBody>
          <a:bodyPr>
            <a:normAutofit/>
          </a:bodyPr>
          <a:lstStyle/>
          <a:p>
            <a:r>
              <a:rPr lang="en-IN" sz="2400" b="1" dirty="0"/>
              <a:t>Wireless ATM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97479-1059-4D58-86F4-DABB22A9C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304" y="1431235"/>
            <a:ext cx="11016146" cy="552615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What is ATM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ATM supports voice, video and data allowing multimedia and mixed services over a single network.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Cable can be twisted-pair, coaxial or fiber-optic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Ability to connect LAN to WAN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ATM is considered to reduce the complexity of the network and improve the flexibility while providing end-user consideration of traffic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ATM technology uses ATM cells for data transmission between source and destination.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ATM cell uses fixed size of 53 bytes which consists of header (5 bytes) and data (48 bytes).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It is behind the success of B-ISDN used for voice/data/video transportation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ATM transmits cells only when there is data to be transmitted unlike Synchronous Transfer Mode where bandwidth is assigned periodically like TDM.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ATM is connection oriented which uses virtual packet switching.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Multiple logical connections are multiplexed over single physical connection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793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296B1-3F49-44BD-AB52-1DB5CF033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81569" cy="430696"/>
          </a:xfrm>
        </p:spPr>
        <p:txBody>
          <a:bodyPr>
            <a:normAutofit fontScale="90000"/>
          </a:bodyPr>
          <a:lstStyle/>
          <a:p>
            <a:r>
              <a:rPr lang="en-IN" dirty="0"/>
              <a:t>Cont.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2673D-C6F5-4F38-A384-12DBF447E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9026" y="887896"/>
            <a:ext cx="5062331" cy="5830956"/>
          </a:xfrm>
        </p:spPr>
        <p:txBody>
          <a:bodyPr>
            <a:normAutofit/>
          </a:bodyPr>
          <a:lstStyle/>
          <a:p>
            <a:pPr fontAlgn="base"/>
            <a:r>
              <a:rPr lang="en-US" b="1" dirty="0"/>
              <a:t>Advantages</a:t>
            </a:r>
          </a:p>
          <a:p>
            <a:pPr fontAlgn="base"/>
            <a:r>
              <a:rPr lang="en-US" dirty="0"/>
              <a:t>➨It is optimized to transport voice, data and video i.e. single network for everything. It is used for mixed traffic, real-time and non real time traffic types. </a:t>
            </a:r>
            <a:br>
              <a:rPr lang="en-US" dirty="0"/>
            </a:br>
            <a:r>
              <a:rPr lang="en-US" dirty="0"/>
              <a:t>➨It is easy to integrate with LAN, MAN and WAN network types i.e. seamless integration. </a:t>
            </a:r>
            <a:br>
              <a:rPr lang="en-US" dirty="0"/>
            </a:br>
            <a:r>
              <a:rPr lang="en-US" dirty="0"/>
              <a:t>➨It is QoS oriented and high speed oriented. </a:t>
            </a:r>
            <a:br>
              <a:rPr lang="en-US" dirty="0"/>
            </a:br>
            <a:r>
              <a:rPr lang="en-US" dirty="0"/>
              <a:t>➨It enables efficient use of network resources using bandwidth on demand concept. </a:t>
            </a:r>
            <a:br>
              <a:rPr lang="en-US" dirty="0"/>
            </a:br>
            <a:r>
              <a:rPr lang="en-US" dirty="0"/>
              <a:t>➨It uses simplified network infrastructure. </a:t>
            </a:r>
            <a:br>
              <a:rPr lang="en-US" dirty="0"/>
            </a:br>
            <a:endParaRPr lang="en-US" dirty="0"/>
          </a:p>
          <a:p>
            <a:pPr fontAlgn="base"/>
            <a:r>
              <a:rPr lang="en-US" b="1" dirty="0"/>
              <a:t>Disadvantages</a:t>
            </a:r>
            <a:br>
              <a:rPr lang="en-US" dirty="0"/>
            </a:br>
            <a:r>
              <a:rPr lang="en-US" dirty="0"/>
              <a:t>➨Overhead of cell header (5 bytes per cell) </a:t>
            </a:r>
            <a:br>
              <a:rPr lang="en-US" dirty="0"/>
            </a:br>
            <a:r>
              <a:rPr lang="en-US" dirty="0"/>
              <a:t>➨Complex mechanisms are used to achieve QoS. </a:t>
            </a:r>
            <a:br>
              <a:rPr lang="en-US" dirty="0"/>
            </a:br>
            <a:r>
              <a:rPr lang="en-US" dirty="0"/>
              <a:t>➨Congestion may cause cell losses </a:t>
            </a:r>
            <a:br>
              <a:rPr lang="en-US" dirty="0"/>
            </a:br>
            <a:r>
              <a:rPr lang="en-US" dirty="0"/>
              <a:t>➨ATM switch is very expensive compare to LAN hardware. Moreover ATM NIC is more expensive compare to ethernet NIC. </a:t>
            </a:r>
            <a:br>
              <a:rPr lang="en-US" dirty="0"/>
            </a:br>
            <a:r>
              <a:rPr lang="en-US" dirty="0"/>
              <a:t>➨As ATM is connection oriented technology, the time required for connection setup and tear down is larger compare to time required to use it. </a:t>
            </a: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81C74C-A94F-4A1A-902B-DEB330629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66" t="22982" r="34890" b="21725"/>
          <a:stretch/>
        </p:blipFill>
        <p:spPr>
          <a:xfrm>
            <a:off x="5434979" y="1"/>
            <a:ext cx="6757021" cy="3843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5259B5-8CA9-41FD-8A12-AF09F73BD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979" y="4015409"/>
            <a:ext cx="6757021" cy="270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5705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1150-90FA-4FBF-80B0-A5E956AD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85530"/>
            <a:ext cx="11016146" cy="927653"/>
          </a:xfrm>
        </p:spPr>
        <p:txBody>
          <a:bodyPr>
            <a:normAutofit/>
          </a:bodyPr>
          <a:lstStyle/>
          <a:p>
            <a:r>
              <a:rPr lang="en-IN" sz="2400" b="1" dirty="0"/>
              <a:t>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97479-1059-4D58-86F4-DABB22A9C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304" y="1431235"/>
            <a:ext cx="11016146" cy="552615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Virtual</a:t>
            </a:r>
            <a:r>
              <a:rPr lang="en-US" sz="1600" dirty="0">
                <a:solidFill>
                  <a:schemeClr val="tx1"/>
                </a:solidFill>
              </a:rPr>
              <a:t> circuit </a:t>
            </a:r>
            <a:r>
              <a:rPr lang="en-US" sz="1600" b="1" dirty="0">
                <a:solidFill>
                  <a:schemeClr val="tx1"/>
                </a:solidFill>
              </a:rPr>
              <a:t>switching</a:t>
            </a:r>
            <a:r>
              <a:rPr lang="en-US" sz="1600" dirty="0">
                <a:solidFill>
                  <a:schemeClr val="tx1"/>
                </a:solidFill>
              </a:rPr>
              <a:t> is a </a:t>
            </a:r>
            <a:r>
              <a:rPr lang="en-US" sz="1600" b="1" dirty="0">
                <a:solidFill>
                  <a:schemeClr val="tx1"/>
                </a:solidFill>
              </a:rPr>
              <a:t>packet switching</a:t>
            </a:r>
            <a:r>
              <a:rPr lang="en-US" sz="1600" dirty="0">
                <a:solidFill>
                  <a:schemeClr val="tx1"/>
                </a:solidFill>
              </a:rPr>
              <a:t> methodology whereby a path is established between the source and the final destination through which all the </a:t>
            </a:r>
            <a:r>
              <a:rPr lang="en-US" sz="1600" b="1" dirty="0">
                <a:solidFill>
                  <a:schemeClr val="tx1"/>
                </a:solidFill>
              </a:rPr>
              <a:t>packets</a:t>
            </a:r>
            <a:r>
              <a:rPr lang="en-US" sz="1600" dirty="0">
                <a:solidFill>
                  <a:schemeClr val="tx1"/>
                </a:solidFill>
              </a:rPr>
              <a:t> will be routed during a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 </a:t>
            </a:r>
            <a:r>
              <a:rPr lang="en-US" sz="1600" i="1" dirty="0">
                <a:solidFill>
                  <a:schemeClr val="tx1"/>
                </a:solidFill>
              </a:rPr>
              <a:t>connection-oriented</a:t>
            </a:r>
            <a:r>
              <a:rPr lang="en-US" sz="1600" dirty="0">
                <a:solidFill>
                  <a:schemeClr val="tx1"/>
                </a:solidFill>
              </a:rPr>
              <a:t> describes a means of transmitting data in which the devices at the end points use a preliminary </a:t>
            </a:r>
            <a:r>
              <a:rPr lang="en-US" sz="1600" u="sng" dirty="0">
                <a:solidFill>
                  <a:schemeClr val="tx1"/>
                </a:solidFill>
                <a:hlinkClick r:id="rId2"/>
              </a:rPr>
              <a:t>protocol</a:t>
            </a:r>
            <a:r>
              <a:rPr lang="en-US" sz="1600" dirty="0">
                <a:solidFill>
                  <a:schemeClr val="tx1"/>
                </a:solidFill>
              </a:rPr>
              <a:t> to establish an end-to-end connection before any data is sent. Connection-oriented protocol service is sometimes called a "reliable" network service, because it guarantees that data will arrive in the proper sequence. Transmission Control Protocol (</a:t>
            </a:r>
            <a:r>
              <a:rPr lang="en-US" sz="1600" u="sng" dirty="0">
                <a:solidFill>
                  <a:schemeClr val="tx1"/>
                </a:solidFill>
                <a:hlinkClick r:id="rId3"/>
              </a:rPr>
              <a:t>TCP</a:t>
            </a:r>
            <a:r>
              <a:rPr lang="en-US" sz="1600" dirty="0">
                <a:solidFill>
                  <a:schemeClr val="tx1"/>
                </a:solidFill>
              </a:rPr>
              <a:t>) is a connection-oriented protocol.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ISDN stands for </a:t>
            </a:r>
            <a:r>
              <a:rPr lang="en-US" sz="1600" b="1" dirty="0">
                <a:solidFill>
                  <a:schemeClr val="tx1"/>
                </a:solidFill>
              </a:rPr>
              <a:t>Integrated Services Digital Network</a:t>
            </a:r>
            <a:r>
              <a:rPr lang="en-US" sz="1600" dirty="0">
                <a:solidFill>
                  <a:schemeClr val="tx1"/>
                </a:solidFill>
              </a:rPr>
              <a:t>. It is a design for a completely digital telephone/telecommunications network. It is designed to carry voice, data, images, video, everything you could ever need.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Seamless integration</a:t>
            </a:r>
            <a:r>
              <a:rPr lang="en-US" sz="1600" dirty="0">
                <a:solidFill>
                  <a:schemeClr val="tx1"/>
                </a:solidFill>
              </a:rPr>
              <a:t> is the process where a new module or feature of an application or hardware is added or </a:t>
            </a:r>
            <a:r>
              <a:rPr lang="en-US" sz="1600" b="1" dirty="0">
                <a:solidFill>
                  <a:schemeClr val="tx1"/>
                </a:solidFill>
              </a:rPr>
              <a:t>integrated</a:t>
            </a:r>
            <a:r>
              <a:rPr lang="en-US" sz="1600" dirty="0">
                <a:solidFill>
                  <a:schemeClr val="tx1"/>
                </a:solidFill>
              </a:rPr>
              <a:t> without resulting in any discernable errors or complications. It simply means that whatever change is being applied to a system, it happens without any negative impact resulting from the </a:t>
            </a:r>
            <a:r>
              <a:rPr lang="en-US" sz="1600" b="1" dirty="0">
                <a:solidFill>
                  <a:schemeClr val="tx1"/>
                </a:solidFill>
              </a:rPr>
              <a:t>integration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08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B637A-77AE-4F8D-BCEC-4A0FCD4A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417443"/>
          </a:xfrm>
        </p:spPr>
        <p:txBody>
          <a:bodyPr>
            <a:normAutofit fontScale="90000"/>
          </a:bodyPr>
          <a:lstStyle/>
          <a:p>
            <a:r>
              <a:rPr lang="en-IN" dirty="0"/>
              <a:t>NLOS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85028-95EF-489A-B545-AE02147FA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874643"/>
            <a:ext cx="4964665" cy="5857461"/>
          </a:xfrm>
        </p:spPr>
        <p:txBody>
          <a:bodyPr>
            <a:normAutofit/>
          </a:bodyPr>
          <a:lstStyle/>
          <a:p>
            <a:r>
              <a:rPr lang="en-US" dirty="0"/>
              <a:t>What is NLOS</a:t>
            </a:r>
          </a:p>
          <a:p>
            <a:r>
              <a:rPr lang="en-US" dirty="0"/>
              <a:t>Natural and/or man made structures block the path</a:t>
            </a:r>
          </a:p>
          <a:p>
            <a:r>
              <a:rPr lang="en-US" dirty="0"/>
              <a:t>Uses lower frequency range</a:t>
            </a:r>
          </a:p>
          <a:p>
            <a:r>
              <a:rPr lang="en-US" dirty="0"/>
              <a:t>Create multiple signals</a:t>
            </a:r>
          </a:p>
          <a:p>
            <a:pPr fontAlgn="base"/>
            <a:r>
              <a:rPr lang="en-US" dirty="0"/>
              <a:t>Examples of NLOS wireless link: </a:t>
            </a:r>
            <a:br>
              <a:rPr lang="en-US" dirty="0"/>
            </a:br>
            <a:r>
              <a:rPr lang="en-US" dirty="0"/>
              <a:t>• Wireless connection between BS (Base Station) and SS (Subscriber station) / MSS (Mobile Subscriber Station) 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6FF3255-B976-45F1-A687-4B8FD49AC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40" t="12619" r="40948" b="38138"/>
          <a:stretch/>
        </p:blipFill>
        <p:spPr>
          <a:xfrm>
            <a:off x="5671930" y="457200"/>
            <a:ext cx="6520070" cy="604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5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94B6-3C4D-4F9B-912D-FC89DC55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F4594B-1A6F-46DC-B2A8-6596CE06A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897" t="44504" r="44418" b="27999"/>
          <a:stretch/>
        </p:blipFill>
        <p:spPr>
          <a:xfrm>
            <a:off x="6294783" y="198783"/>
            <a:ext cx="5738190" cy="618545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6E166-F06B-4794-B4D8-8150AEB3A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31A713-92AC-4C47-8D43-FABD1E5C3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2" t="22015" r="39141" b="14404"/>
          <a:stretch/>
        </p:blipFill>
        <p:spPr>
          <a:xfrm>
            <a:off x="569842" y="457199"/>
            <a:ext cx="5526158" cy="592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4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2596-2BD9-48EE-B276-0F480E887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45775"/>
            <a:ext cx="11042650" cy="622576"/>
          </a:xfrm>
        </p:spPr>
        <p:txBody>
          <a:bodyPr>
            <a:normAutofit/>
          </a:bodyPr>
          <a:lstStyle/>
          <a:p>
            <a:r>
              <a:rPr lang="en-IN" sz="3600" dirty="0"/>
              <a:t>WiMAX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B1EEF-C2AF-41B3-84C9-6EBC52865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7" t="21629" r="46630" b="24818"/>
          <a:stretch/>
        </p:blipFill>
        <p:spPr>
          <a:xfrm>
            <a:off x="844550" y="1484243"/>
            <a:ext cx="5662267" cy="367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8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94B6-3C4D-4F9B-912D-FC89DC55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6E166-F06B-4794-B4D8-8150AEB3A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A4ADE-7085-4551-8254-0ACBB5A4E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7" t="23175" r="38805" b="14379"/>
          <a:stretch/>
        </p:blipFill>
        <p:spPr>
          <a:xfrm>
            <a:off x="384313" y="0"/>
            <a:ext cx="11661913" cy="70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01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2596-2BD9-48EE-B276-0F480E887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45775"/>
            <a:ext cx="11042650" cy="622576"/>
          </a:xfrm>
        </p:spPr>
        <p:txBody>
          <a:bodyPr>
            <a:normAutofit/>
          </a:bodyPr>
          <a:lstStyle/>
          <a:p>
            <a:r>
              <a:rPr lang="en-IN" sz="3600" dirty="0"/>
              <a:t>WiBro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B4524-6E41-4D4C-9137-CFED7ECD3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68352"/>
            <a:ext cx="11347450" cy="532130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In South Korea, mobile WiMAX is known as wireless broadband and work as wireless local area network.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What is </a:t>
            </a:r>
            <a:r>
              <a:rPr lang="en-US" sz="1800" dirty="0" err="1">
                <a:solidFill>
                  <a:schemeClr val="tx1"/>
                </a:solidFill>
              </a:rPr>
              <a:t>Wibro</a:t>
            </a:r>
            <a:r>
              <a:rPr lang="en-US" sz="1800" dirty="0">
                <a:solidFill>
                  <a:schemeClr val="tx1"/>
                </a:solidFill>
              </a:rPr>
              <a:t>?.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err="1">
                <a:solidFill>
                  <a:schemeClr val="tx1"/>
                </a:solidFill>
              </a:rPr>
              <a:t>WiBro</a:t>
            </a:r>
            <a:r>
              <a:rPr lang="en-US" sz="1800" dirty="0">
                <a:solidFill>
                  <a:schemeClr val="tx1"/>
                </a:solidFill>
              </a:rPr>
              <a:t> is based on the same IEEE 802.16e-2005 standard as mobile </a:t>
            </a:r>
            <a:r>
              <a:rPr lang="en-US" sz="1800" dirty="0" err="1">
                <a:solidFill>
                  <a:schemeClr val="tx1"/>
                </a:solidFill>
              </a:rPr>
              <a:t>WiMax</a:t>
            </a:r>
            <a:r>
              <a:rPr lang="en-US" sz="1800" dirty="0">
                <a:solidFill>
                  <a:schemeClr val="tx1"/>
                </a:solidFill>
              </a:rPr>
              <a:t>, but designed to be slightly more robust in terms of subscriber’s speed compare with the base station bandwidth.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800" dirty="0" err="1">
                <a:solidFill>
                  <a:schemeClr val="tx1"/>
                </a:solidFill>
              </a:rPr>
              <a:t>Wibro</a:t>
            </a:r>
            <a:r>
              <a:rPr lang="en-US" sz="1800" dirty="0">
                <a:solidFill>
                  <a:schemeClr val="tx1"/>
                </a:solidFill>
              </a:rPr>
              <a:t> communication technique uses radio waves (frequency of 2.3 GHz) and allows a maximum theoretical speed of 30 megabits per second over a range between 1 and 5 kilometers.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err="1">
                <a:solidFill>
                  <a:schemeClr val="tx1"/>
                </a:solidFill>
              </a:rPr>
              <a:t>Wibro</a:t>
            </a:r>
            <a:r>
              <a:rPr lang="en-US" sz="1800" dirty="0">
                <a:solidFill>
                  <a:schemeClr val="tx1"/>
                </a:solidFill>
              </a:rPr>
              <a:t> is a wireless point to point communication technique.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It use time-division duplex.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D6851-798E-4F68-A730-4F0BACCD4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8" t="30934" r="26304" b="27500"/>
          <a:stretch/>
        </p:blipFill>
        <p:spPr>
          <a:xfrm>
            <a:off x="5194852" y="3611218"/>
            <a:ext cx="6321287" cy="284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33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2826</TotalTime>
  <Words>1600</Words>
  <Application>Microsoft Office PowerPoint</Application>
  <PresentationFormat>Widescreen</PresentationFormat>
  <Paragraphs>351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Algerian</vt:lpstr>
      <vt:lpstr>Arial</vt:lpstr>
      <vt:lpstr>Calibri</vt:lpstr>
      <vt:lpstr>Calibri Light</vt:lpstr>
      <vt:lpstr>Wingdings</vt:lpstr>
      <vt:lpstr>Office Theme</vt:lpstr>
      <vt:lpstr>Wireless Metropolitan    Area Network</vt:lpstr>
      <vt:lpstr>WMAN</vt:lpstr>
      <vt:lpstr>WiMAX</vt:lpstr>
      <vt:lpstr>LOS</vt:lpstr>
      <vt:lpstr>NLOS</vt:lpstr>
      <vt:lpstr>PowerPoint Presentation</vt:lpstr>
      <vt:lpstr>WiMAX</vt:lpstr>
      <vt:lpstr>PowerPoint Presentation</vt:lpstr>
      <vt:lpstr>WiBro</vt:lpstr>
      <vt:lpstr>IEEE 802.16</vt:lpstr>
      <vt:lpstr>IEEE 802.16 Standards</vt:lpstr>
      <vt:lpstr>IEEE 802.16 Standards</vt:lpstr>
      <vt:lpstr>IEEE 802.16 Standards</vt:lpstr>
      <vt:lpstr>Advantages IEEE 802.16</vt:lpstr>
      <vt:lpstr>PowerPoint Presentation</vt:lpstr>
      <vt:lpstr>PowerPoint Presentation</vt:lpstr>
      <vt:lpstr>PowerPoint Presentation</vt:lpstr>
      <vt:lpstr>PowerPoint Presentation</vt:lpstr>
      <vt:lpstr>WMAN network architecture</vt:lpstr>
      <vt:lpstr>WMAN network architecture</vt:lpstr>
      <vt:lpstr>PowerPoint Presentation</vt:lpstr>
      <vt:lpstr>WMAN Network Components</vt:lpstr>
      <vt:lpstr>PowerPoint Presentation</vt:lpstr>
      <vt:lpstr>PowerPoint Presentation</vt:lpstr>
      <vt:lpstr>Feature of WiMAX</vt:lpstr>
      <vt:lpstr>WiMAX Mobility Support</vt:lpstr>
      <vt:lpstr>WiMAX Applications</vt:lpstr>
      <vt:lpstr>PowerPoint Presentation</vt:lpstr>
      <vt:lpstr>PowerPoint Presentation</vt:lpstr>
      <vt:lpstr>PowerPoint Presentation</vt:lpstr>
      <vt:lpstr>PowerPoint Presentation</vt:lpstr>
      <vt:lpstr>WiMAX</vt:lpstr>
      <vt:lpstr>Broadband Wireless Network</vt:lpstr>
      <vt:lpstr>Cont.</vt:lpstr>
      <vt:lpstr>PowerPoint Presentation</vt:lpstr>
      <vt:lpstr>FIXED SUBSCRIBER UNIT</vt:lpstr>
      <vt:lpstr>Base Station</vt:lpstr>
      <vt:lpstr>Local Multipoint Distribution Service</vt:lpstr>
      <vt:lpstr>Cont.</vt:lpstr>
      <vt:lpstr>Cont.</vt:lpstr>
      <vt:lpstr>Cont.</vt:lpstr>
      <vt:lpstr>Multichannel Multipoint Distribution Service</vt:lpstr>
      <vt:lpstr>MMDS Architecture</vt:lpstr>
      <vt:lpstr>Comparison of LMDS and MMDS</vt:lpstr>
      <vt:lpstr>Cont.</vt:lpstr>
      <vt:lpstr>Wireless ATM</vt:lpstr>
      <vt:lpstr>Cont.</vt:lpstr>
      <vt:lpstr>Content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Personal    Area Network</dc:title>
  <dc:creator>Komal Domadiya</dc:creator>
  <cp:lastModifiedBy>Komal Domadiya</cp:lastModifiedBy>
  <cp:revision>204</cp:revision>
  <dcterms:created xsi:type="dcterms:W3CDTF">2018-06-22T09:13:07Z</dcterms:created>
  <dcterms:modified xsi:type="dcterms:W3CDTF">2018-07-20T06:31:44Z</dcterms:modified>
</cp:coreProperties>
</file>